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1_8F5F5393.xml" ContentType="application/vnd.ms-powerpoint.comments+xml"/>
  <Override PartName="/ppt/comments/modernComment_10E_2E1C2965.xml" ContentType="application/vnd.ms-powerpoint.comments+xml"/>
  <Override PartName="/ppt/comments/modernComment_10C_FF94072B.xml" ContentType="application/vnd.ms-powerpoint.comment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5"/>
  </p:notesMasterIdLst>
  <p:sldIdLst>
    <p:sldId id="256" r:id="rId2"/>
    <p:sldId id="280" r:id="rId3"/>
    <p:sldId id="284" r:id="rId4"/>
    <p:sldId id="257" r:id="rId5"/>
    <p:sldId id="270" r:id="rId6"/>
    <p:sldId id="262" r:id="rId7"/>
    <p:sldId id="259" r:id="rId8"/>
    <p:sldId id="297" r:id="rId9"/>
    <p:sldId id="263" r:id="rId10"/>
    <p:sldId id="268" r:id="rId11"/>
    <p:sldId id="266" r:id="rId12"/>
    <p:sldId id="265" r:id="rId13"/>
    <p:sldId id="296" r:id="rId14"/>
    <p:sldId id="293" r:id="rId15"/>
    <p:sldId id="278" r:id="rId16"/>
    <p:sldId id="286" r:id="rId17"/>
    <p:sldId id="288" r:id="rId18"/>
    <p:sldId id="295" r:id="rId19"/>
    <p:sldId id="287" r:id="rId20"/>
    <p:sldId id="260" r:id="rId21"/>
    <p:sldId id="271" r:id="rId22"/>
    <p:sldId id="281" r:id="rId23"/>
    <p:sldId id="26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404AC8D-FF33-440F-F1AB-DB023FD81DD4}" name="Shirwatkar Aditya Rajesh" initials="SR" userId="S::adityasr@iisc.ac.in::58507d26-f33a-4b74-b9a9-e0bb40c4a048" providerId="AD"/>
  <p188:author id="{E901F5FE-74DC-DFBF-3C39-643083252854}" name="Aman Singh" initials="AS" userId="S::saman@iisc.ac.in::088986b2-56cd-4197-ba7a-956d35e6f14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4E50A-8951-B1EB-5607-2798594EC0B4}" v="175" dt="2023-04-27T13:38:07.500"/>
    <p1510:client id="{0D01CC20-7140-413C-8CDA-F0462295FEE0}" v="9" dt="2023-03-27T05:14:49.864"/>
    <p1510:client id="{10079A10-18DA-16E6-BD01-173317831A6D}" v="3" dt="2023-04-27T13:39:58.041"/>
    <p1510:client id="{156175A2-4270-4435-BA95-46F64F9A87F8}" v="104" dt="2023-03-26T16:05:22.855"/>
    <p1510:client id="{15B74278-A380-4DE5-B631-A24C52D94C36}" v="192" dt="2023-04-27T13:19:47.832"/>
    <p1510:client id="{16ACCC04-3BF8-4157-A8B1-27620A4F46C2}" v="13" dt="2023-04-27T17:56:58.326"/>
    <p1510:client id="{21674B49-A750-456F-B1A1-9F18D5DB13E6}" v="14" dt="2023-03-26T09:13:42.824"/>
    <p1510:client id="{27B007FF-53A5-42D8-9AA0-CAE8E8ACCAE0}" v="55" dt="2023-03-26T14:12:36.206"/>
    <p1510:client id="{2CFBC8F1-655D-4E3F-A92F-DEF1FD6166A5}" v="157" dt="2023-04-27T16:05:20.580"/>
    <p1510:client id="{38F5A9F3-9804-4713-B274-F17A2AE6D264}" v="30" dt="2023-03-27T05:42:35.093"/>
    <p1510:client id="{45EFB247-2734-46D7-A83B-14393036D19B}" v="17" dt="2023-03-25T17:04:48.622"/>
    <p1510:client id="{5C2897A2-FFDC-4DC7-8661-43FFE8016B38}" v="829" dt="2023-04-27T14:08:22.203"/>
    <p1510:client id="{61BB4B52-F40E-4B1B-AE10-52D662C212ED}" v="124" dt="2023-03-27T06:37:29.045"/>
    <p1510:client id="{63000B86-C284-410D-9E44-E9123FBDAD67}" v="258" dt="2023-04-27T19:26:55.475"/>
    <p1510:client id="{65CC83B9-6736-1471-7F63-B5C7935A9C34}" v="136" dt="2023-03-27T05:00:22.760"/>
    <p1510:client id="{6FC06ECF-32D2-49CD-8C81-FF5CD589B9DA}" v="82" dt="2023-03-26T14:42:46.247"/>
    <p1510:client id="{742E2A75-6F47-4658-ACA7-FC6D688B3E04}" v="15" dt="2023-04-27T14:12:32.494"/>
    <p1510:client id="{7863E636-C116-4878-A746-EB08A9731A51}" v="331" dt="2023-04-27T20:37:53.958"/>
    <p1510:client id="{82CDC748-CB13-45E1-82C9-31E3735B19CF}" v="673" dt="2023-03-26T10:22:09.698"/>
    <p1510:client id="{8744C8B2-2F20-A046-7380-CEA58A10776C}" v="2" dt="2023-03-26T11:38:27.730"/>
    <p1510:client id="{894721DA-593F-4B7B-9DF3-0E38204F8995}" v="138" dt="2023-03-26T09:40:00.651"/>
    <p1510:client id="{8A8AFEC1-6901-96B3-8537-2ECC3AC5500F}" v="619" dt="2023-04-27T20:48:52.784"/>
    <p1510:client id="{94AF86D5-55CE-4008-B989-72DB72731E75}" v="183" dt="2023-04-27T08:04:05.225"/>
    <p1510:client id="{9920A16C-4FE2-494F-91DD-65CE5640515B}" v="29" dt="2023-03-25T15:35:32.569"/>
    <p1510:client id="{9CC46D5E-A0CA-4F6D-8834-D87698B87FAB}" v="944" dt="2023-04-27T22:04:05.616"/>
    <p1510:client id="{A5081D3E-864D-4BFD-B28F-4EDBE31DCBD4}" v="68" dt="2023-04-27T19:14:13.941"/>
    <p1510:client id="{ACE31E7D-D490-4EF7-9E57-8895DCEE21FD}" v="277" dt="2023-04-27T20:04:42.720"/>
    <p1510:client id="{AD85CDB1-0769-4D7D-A2FC-26276E0599E8}" v="25" dt="2023-04-27T19:35:08.355"/>
    <p1510:client id="{B1F923CC-C4DE-4C9D-A597-2353ECCE80AC}" v="189" dt="2023-04-27T11:34:02.111"/>
    <p1510:client id="{B727C8F2-2D73-8458-9AB5-00856D7BB6A9}" v="547" dt="2023-03-26T18:24:20.325"/>
    <p1510:client id="{C11D89EB-0A3E-E712-62E9-BA53CB921B8E}" v="10" dt="2023-03-27T04:31:24.490"/>
    <p1510:client id="{C3C9B235-8219-0FD5-6711-06CDD4672221}" v="162" dt="2023-04-27T19:01:28.754"/>
    <p1510:client id="{C70ED4D9-3247-41AB-A896-E9EF48D65DDC}" v="21" dt="2023-04-27T19:04:13.665"/>
    <p1510:client id="{C8E05900-4734-4C7D-927A-169CB6E20C9D}" v="314" dt="2023-03-26T11:43:55.941"/>
    <p1510:client id="{CB69E6B4-C7CC-4134-BC4D-BA729D645BA4}" v="387" dt="2023-04-27T10:30:55.792"/>
    <p1510:client id="{CCB04FA4-F90A-4DA9-A903-960E83477440}" v="328" dt="2023-04-28T04:20:10.690"/>
    <p1510:client id="{D4CD4701-EF6F-DA70-BC2A-5AB759C8598F}" v="46" dt="2023-04-27T22:04:55.905"/>
    <p1510:client id="{DEFC7F1D-3848-7E5D-3F56-52C0B42A75F5}" v="309" dt="2023-04-27T21:33:56.002"/>
    <p1510:client id="{EA057861-C26C-443C-A85F-619B1A0D14D3}" v="41" dt="2023-03-26T09:17:55.823"/>
    <p1510:client id="{F8FCCFEB-097A-4AD2-95B5-095DE52EE863}" v="159" dt="2023-04-27T17:27:38.8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omments/modernComment_101_8F5F539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DF640A-7EC4-4B9E-B58B-10FE12144F5C}" authorId="{5404AC8D-FF33-440F-F1AB-DB023FD81DD4}" status="resolved" created="2023-03-26T11:38:27.730" complete="100000">
    <pc:sldMkLst xmlns:pc="http://schemas.microsoft.com/office/powerpoint/2013/main/command">
      <pc:docMk/>
      <pc:sldMk cId="2405389203" sldId="257"/>
    </pc:sldMkLst>
    <p188:txBody>
      <a:bodyPr/>
      <a:lstStyle/>
      <a:p>
        <a:r>
          <a:rPr lang="en-GB"/>
          <a:t>add footnote: understanding of the paper</a:t>
        </a:r>
      </a:p>
    </p188:txBody>
  </p188:cm>
</p188:cmLst>
</file>

<file path=ppt/comments/modernComment_10C_FF94072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E62D669-8CD7-41E5-A7C8-D58B91C6294C}" authorId="{5404AC8D-FF33-440F-F1AB-DB023FD81DD4}" status="resolved" created="2023-03-26T12:33:07.10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87891243" sldId="268"/>
      <ac:picMk id="3" creationId="{BD470381-C850-9406-FA17-77A231197124}"/>
    </ac:deMkLst>
    <p188:replyLst>
      <p188:reply id="{CA457CB5-7141-44A3-A952-41D910CD3E62}" authorId="{E901F5FE-74DC-DFBF-3C39-643083252854}" created="2023-03-27T05:23:25.891">
        <p188:txBody>
          <a:bodyPr/>
          <a:lstStyle/>
          <a:p>
            <a:r>
              <a:rPr lang="en-US"/>
              <a:t>Done</a:t>
            </a:r>
          </a:p>
        </p188:txBody>
      </p188:reply>
    </p188:replyLst>
    <p188:txBody>
      <a:bodyPr/>
      <a:lstStyle/>
      <a:p>
        <a:r>
          <a:rPr lang="en-GB"/>
          <a:t>make horizontal</a:t>
        </a:r>
      </a:p>
    </p188:txBody>
  </p188:cm>
</p188:cmLst>
</file>

<file path=ppt/comments/modernComment_10E_2E1C29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5B1FEAC-0197-4A1F-823A-47A7022BC521}" authorId="{5404AC8D-FF33-440F-F1AB-DB023FD81DD4}" status="resolved" created="2023-03-26T11:38:27.730">
    <pc:sldMkLst xmlns:pc="http://schemas.microsoft.com/office/powerpoint/2013/main/command">
      <pc:docMk/>
      <pc:sldMk cId="2405389203" sldId="257"/>
    </pc:sldMkLst>
    <p188:txBody>
      <a:bodyPr/>
      <a:lstStyle/>
      <a:p>
        <a:r>
          <a:rPr lang="en-GB"/>
          <a:t>add footnote: understanding of the paper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EAFE7-A72B-40DB-B693-D76938490D07}" type="datetimeFigureOut">
              <a:t>5/6/2023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338E2-44E2-429B-8BBB-A89BA08DCFF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867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such as moving people and objects, opening and closing doors, or simply the exploration of an unknown part of the map,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338E2-44E2-429B-8BBB-A89BA08DCFFB}" type="slidenum"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89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28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33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60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62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87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5/6/2023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50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5/6/2023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9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5/6/2023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8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44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8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8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0C_FF94072B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01_8F5F539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microsoft.com/office/2018/10/relationships/comments" Target="../comments/modernComment_10E_2E1C296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aditya-shirwatkar/CP230_HW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3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25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4" name="Rectangle 27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Group 31">
            <a:extLst>
              <a:ext uri="{FF2B5EF4-FFF2-40B4-BE49-F238E27FC236}">
                <a16:creationId xmlns:a16="http://schemas.microsoft.com/office/drawing/2014/main" id="{14763DA8-CE3A-4B30-B2F5-0D128777F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6B75A5A-FDA7-4C8E-BD65-8506C42AA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7" name="Picture 33">
              <a:extLst>
                <a:ext uri="{FF2B5EF4-FFF2-40B4-BE49-F238E27FC236}">
                  <a16:creationId xmlns:a16="http://schemas.microsoft.com/office/drawing/2014/main" id="{0E6AFCAB-12BF-4A0B-B089-A794259D2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B170B1-8BE0-3C72-9C91-96CB9310D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909" y="386599"/>
            <a:ext cx="6646758" cy="145644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3200" b="1" dirty="0">
                <a:cs typeface="Sabon Next LT"/>
              </a:rPr>
              <a:t>Reducing Onboard Processing Time for Path Planning in Dynamic Environments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C4FAC-C0F3-8AF3-B0DC-3DB250663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15" y="2577396"/>
            <a:ext cx="4190730" cy="2667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/>
              <a:t>Presentation by Group 10</a:t>
            </a:r>
          </a:p>
          <a:p>
            <a:pPr lvl="2" indent="-228600" algn="l">
              <a:buFont typeface="Arial" panose="020B0604020202020204" pitchFamily="34" charset="0"/>
              <a:buChar char="•"/>
            </a:pPr>
            <a:r>
              <a:rPr lang="en-US"/>
              <a:t>Aman Singh</a:t>
            </a:r>
          </a:p>
          <a:p>
            <a:pPr lvl="2" indent="-228600" algn="l">
              <a:buFont typeface="Arial" panose="020B0604020202020204" pitchFamily="34" charset="0"/>
              <a:buChar char="•"/>
            </a:pPr>
            <a:r>
              <a:rPr lang="en-US"/>
              <a:t>Aditya </a:t>
            </a:r>
            <a:r>
              <a:rPr lang="en-US" err="1"/>
              <a:t>Shirwatkar</a:t>
            </a:r>
          </a:p>
          <a:p>
            <a:pPr lvl="2" indent="-228600" algn="l">
              <a:buFont typeface="Arial" panose="020B0604020202020204" pitchFamily="34" charset="0"/>
              <a:buChar char="•"/>
            </a:pPr>
            <a:r>
              <a:rPr lang="en-US"/>
              <a:t>Jana Ravi Kiran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/>
              <a:t>TA and Mentor </a:t>
            </a:r>
          </a:p>
          <a:p>
            <a:pPr lvl="2" indent="-228600" algn="l">
              <a:buFont typeface="Arial" panose="020B0604020202020204" pitchFamily="34" charset="0"/>
              <a:buChar char="•"/>
            </a:pPr>
            <a:r>
              <a:rPr lang="en-US"/>
              <a:t>Ajay Kumar Sandula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D4439C6D-49E3-2425-805B-103E2751D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605" y="340489"/>
            <a:ext cx="4951439" cy="34787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12720E-F672-BA28-DF82-19FBFC7A8A36}"/>
              </a:ext>
            </a:extLst>
          </p:cNvPr>
          <p:cNvSpPr txBox="1"/>
          <p:nvPr/>
        </p:nvSpPr>
        <p:spPr>
          <a:xfrm>
            <a:off x="326342" y="5632888"/>
            <a:ext cx="11655022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400" b="1"/>
              <a:t>Reference:</a:t>
            </a:r>
            <a:r>
              <a:rPr lang="en-IN" sz="1400"/>
              <a:t> </a:t>
            </a:r>
            <a:r>
              <a:rPr lang="en-IN" sz="1400">
                <a:ea typeface="+mn-lt"/>
                <a:cs typeface="+mn-lt"/>
              </a:rPr>
              <a:t>M. </a:t>
            </a:r>
            <a:r>
              <a:rPr lang="en-IN" sz="1400" err="1">
                <a:ea typeface="+mn-lt"/>
                <a:cs typeface="+mn-lt"/>
              </a:rPr>
              <a:t>Missura</a:t>
            </a:r>
            <a:r>
              <a:rPr lang="en-IN" sz="1400">
                <a:ea typeface="+mn-lt"/>
                <a:cs typeface="+mn-lt"/>
              </a:rPr>
              <a:t>, D. D. Lee and M. Bennewitz, "Minimal Construct: Efficient Shortest Path Finding for Mobile Robots in Polygonal Maps," 2018 IEEE/RSJ International Conference on Intelligent Robots and Systems (IROS), Madrid, Spain, 2018, pp. 7918-7923, </a:t>
            </a:r>
            <a:r>
              <a:rPr lang="en-IN" sz="1400" err="1">
                <a:ea typeface="+mn-lt"/>
                <a:cs typeface="+mn-lt"/>
              </a:rPr>
              <a:t>doi</a:t>
            </a:r>
            <a:r>
              <a:rPr lang="en-IN" sz="1400">
                <a:ea typeface="+mn-lt"/>
                <a:cs typeface="+mn-lt"/>
              </a:rPr>
              <a:t>: 10.1109/IROS.2018.8594124.</a:t>
            </a:r>
            <a:r>
              <a:rPr lang="en-IN" sz="1400"/>
              <a:t> 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587714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69EF-8FDE-A508-8D6F-171D6758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Minimal Construct Algorithm: Overview</a:t>
            </a:r>
            <a:endParaRPr lang="en-US"/>
          </a:p>
        </p:txBody>
      </p:sp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E6D12FE-8F7E-1466-F629-EA07A9234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7" y="2144727"/>
            <a:ext cx="12104319" cy="385343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5854E-36D8-6136-B193-96D4DF325210}"/>
              </a:ext>
            </a:extLst>
          </p:cNvPr>
          <p:cNvSpPr txBox="1">
            <a:spLocks/>
          </p:cNvSpPr>
          <p:nvPr/>
        </p:nvSpPr>
        <p:spPr>
          <a:xfrm>
            <a:off x="10733928" y="6198722"/>
            <a:ext cx="1459510" cy="6638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rgbClr val="000000">
                    <a:alpha val="60000"/>
                  </a:srgbClr>
                </a:solidFill>
              </a:rPr>
              <a:t>Implementation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912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69EF-8FDE-A508-8D6F-171D67585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134850"/>
            <a:ext cx="10895106" cy="817563"/>
          </a:xfrm>
        </p:spPr>
        <p:txBody>
          <a:bodyPr/>
          <a:lstStyle/>
          <a:p>
            <a:r>
              <a:rPr lang="en-US">
                <a:cs typeface="Sabon Next LT"/>
              </a:rPr>
              <a:t>Minimal Construct Algorithm: Example</a:t>
            </a:r>
            <a:endParaRPr lang="en-US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177A33D-25D6-E482-6243-254B2F9E8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101" y="1119380"/>
            <a:ext cx="8275122" cy="554782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6EB7F-943B-3375-B7A4-F9D77685FF71}"/>
              </a:ext>
            </a:extLst>
          </p:cNvPr>
          <p:cNvSpPr txBox="1">
            <a:spLocks/>
          </p:cNvSpPr>
          <p:nvPr/>
        </p:nvSpPr>
        <p:spPr>
          <a:xfrm>
            <a:off x="10733928" y="6198722"/>
            <a:ext cx="1459510" cy="6638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rgbClr val="000000">
                    <a:alpha val="60000"/>
                  </a:srgbClr>
                </a:solidFill>
              </a:rPr>
              <a:t>Implementation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28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69EF-8FDE-A508-8D6F-171D67585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134850"/>
            <a:ext cx="10895106" cy="817563"/>
          </a:xfrm>
        </p:spPr>
        <p:txBody>
          <a:bodyPr/>
          <a:lstStyle/>
          <a:p>
            <a:r>
              <a:rPr lang="en-US">
                <a:cs typeface="Sabon Next LT"/>
              </a:rPr>
              <a:t>Minimal Construct Algorithm: Example</a:t>
            </a:r>
            <a:endParaRPr lang="en-US"/>
          </a:p>
        </p:txBody>
      </p:sp>
      <p:pic>
        <p:nvPicPr>
          <p:cNvPr id="4" name="Picture 4" descr="Diagram, polygon&#10;&#10;Description automatically generated">
            <a:extLst>
              <a:ext uri="{FF2B5EF4-FFF2-40B4-BE49-F238E27FC236}">
                <a16:creationId xmlns:a16="http://schemas.microsoft.com/office/drawing/2014/main" id="{0F3BA93D-A272-35A9-5158-C5F6FAFE5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037" y="1170397"/>
            <a:ext cx="8233888" cy="5396314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51D4713-CD1C-86EA-4E37-1C4B8CA9B3C1}"/>
              </a:ext>
            </a:extLst>
          </p:cNvPr>
          <p:cNvSpPr txBox="1">
            <a:spLocks/>
          </p:cNvSpPr>
          <p:nvPr/>
        </p:nvSpPr>
        <p:spPr>
          <a:xfrm>
            <a:off x="10733928" y="6198722"/>
            <a:ext cx="1459510" cy="6638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rgbClr val="000000"/>
                </a:solidFill>
                <a:ea typeface="+mn-lt"/>
                <a:cs typeface="+mn-lt"/>
              </a:rPr>
              <a:t>Implementation</a:t>
            </a:r>
            <a:endParaRPr lang="en-GB" sz="1200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2234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69EF-8FDE-A508-8D6F-171D67585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134850"/>
            <a:ext cx="10895106" cy="1227138"/>
          </a:xfrm>
        </p:spPr>
        <p:txBody>
          <a:bodyPr>
            <a:normAutofit fontScale="90000"/>
          </a:bodyPr>
          <a:lstStyle/>
          <a:p>
            <a:r>
              <a:rPr lang="en-US">
                <a:cs typeface="Sabon Next LT"/>
              </a:rPr>
              <a:t>Minimal Construct Algorithm: </a:t>
            </a:r>
            <a:br>
              <a:rPr lang="en-US">
                <a:cs typeface="Sabon Next LT"/>
              </a:rPr>
            </a:br>
            <a:r>
              <a:rPr lang="en-US">
                <a:cs typeface="Sabon Next LT"/>
              </a:rPr>
              <a:t>Line Intersection Test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51D4713-CD1C-86EA-4E37-1C4B8CA9B3C1}"/>
              </a:ext>
            </a:extLst>
          </p:cNvPr>
          <p:cNvSpPr txBox="1">
            <a:spLocks/>
          </p:cNvSpPr>
          <p:nvPr/>
        </p:nvSpPr>
        <p:spPr>
          <a:xfrm>
            <a:off x="10733928" y="6198722"/>
            <a:ext cx="1459510" cy="6638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rgbClr val="000000">
                    <a:alpha val="60000"/>
                  </a:srgbClr>
                </a:solidFill>
              </a:rPr>
              <a:t>Literature Review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D7C6B-403B-5053-FF96-507F43588A29}"/>
              </a:ext>
            </a:extLst>
          </p:cNvPr>
          <p:cNvSpPr txBox="1">
            <a:spLocks/>
          </p:cNvSpPr>
          <p:nvPr/>
        </p:nvSpPr>
        <p:spPr>
          <a:xfrm>
            <a:off x="10733928" y="6198722"/>
            <a:ext cx="1459509" cy="6638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rgbClr val="000000">
                    <a:alpha val="60000"/>
                  </a:srgbClr>
                </a:solidFill>
              </a:rPr>
              <a:t>Implementation</a:t>
            </a:r>
          </a:p>
        </p:txBody>
      </p:sp>
      <p:pic>
        <p:nvPicPr>
          <p:cNvPr id="3" name="Picture 5" descr="Chart, line chart, polygon&#10;&#10;Description automatically generated">
            <a:extLst>
              <a:ext uri="{FF2B5EF4-FFF2-40B4-BE49-F238E27FC236}">
                <a16:creationId xmlns:a16="http://schemas.microsoft.com/office/drawing/2014/main" id="{188A2802-B413-F9EB-C78A-66293D969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573" y="1974425"/>
            <a:ext cx="4043855" cy="289601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6D065A-7EE8-B377-7580-E961B9263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44" y="1978903"/>
            <a:ext cx="6829623" cy="459731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endParaRPr lang="en-US" sz="2200">
              <a:solidFill>
                <a:srgbClr val="374151"/>
              </a:solidFill>
              <a:ea typeface="+mn-lt"/>
              <a:cs typeface="+mn-lt"/>
            </a:endParaRPr>
          </a:p>
          <a:p>
            <a:pPr algn="just"/>
            <a:r>
              <a:rPr lang="en-US" sz="2200">
                <a:solidFill>
                  <a:srgbClr val="374151"/>
                </a:solidFill>
                <a:ea typeface="+mn-lt"/>
                <a:cs typeface="+mn-lt"/>
              </a:rPr>
              <a:t>Divide the line segment into </a:t>
            </a:r>
            <a:r>
              <a:rPr lang="en-US" sz="2200" b="1">
                <a:solidFill>
                  <a:srgbClr val="374151"/>
                </a:solidFill>
                <a:ea typeface="+mn-lt"/>
                <a:cs typeface="+mn-lt"/>
              </a:rPr>
              <a:t>sub-line segments</a:t>
            </a:r>
            <a:r>
              <a:rPr lang="en-US" sz="2200">
                <a:solidFill>
                  <a:srgbClr val="374151"/>
                </a:solidFill>
                <a:ea typeface="+mn-lt"/>
                <a:cs typeface="+mn-lt"/>
              </a:rPr>
              <a:t> using </a:t>
            </a:r>
            <a:r>
              <a:rPr lang="en-US" sz="2200" b="1">
                <a:solidFill>
                  <a:srgbClr val="374151"/>
                </a:solidFill>
                <a:ea typeface="+mn-lt"/>
                <a:cs typeface="+mn-lt"/>
              </a:rPr>
              <a:t>intersection points</a:t>
            </a:r>
            <a:r>
              <a:rPr lang="en-US" sz="2200">
                <a:solidFill>
                  <a:srgbClr val="374151"/>
                </a:solidFill>
                <a:ea typeface="+mn-lt"/>
                <a:cs typeface="+mn-lt"/>
              </a:rPr>
              <a:t> with the polygon.</a:t>
            </a:r>
            <a:endParaRPr lang="en-US" sz="2200"/>
          </a:p>
          <a:p>
            <a:pPr algn="just"/>
            <a:r>
              <a:rPr lang="en-US" sz="2200">
                <a:solidFill>
                  <a:srgbClr val="374151"/>
                </a:solidFill>
                <a:ea typeface="+mn-lt"/>
                <a:cs typeface="+mn-lt"/>
              </a:rPr>
              <a:t>Check if any </a:t>
            </a:r>
            <a:r>
              <a:rPr lang="en-US" sz="2200" b="1">
                <a:solidFill>
                  <a:srgbClr val="374151"/>
                </a:solidFill>
                <a:ea typeface="+mn-lt"/>
                <a:cs typeface="+mn-lt"/>
              </a:rPr>
              <a:t>midpoint</a:t>
            </a:r>
            <a:r>
              <a:rPr lang="en-US" sz="2200">
                <a:solidFill>
                  <a:srgbClr val="374151"/>
                </a:solidFill>
                <a:ea typeface="+mn-lt"/>
                <a:cs typeface="+mn-lt"/>
              </a:rPr>
              <a:t> of the sub-line segments lies inside the polygon.</a:t>
            </a:r>
            <a:endParaRPr lang="en-US" sz="2200"/>
          </a:p>
          <a:p>
            <a:pPr algn="just"/>
            <a:r>
              <a:rPr lang="en-US" sz="2200">
                <a:solidFill>
                  <a:srgbClr val="374151"/>
                </a:solidFill>
                <a:ea typeface="+mn-lt"/>
                <a:cs typeface="+mn-lt"/>
              </a:rPr>
              <a:t>If yes, the line segment intersects the polygon. </a:t>
            </a:r>
            <a:br>
              <a:rPr lang="en-US" sz="2200">
                <a:solidFill>
                  <a:srgbClr val="374151"/>
                </a:solidFill>
                <a:ea typeface="+mn-lt"/>
                <a:cs typeface="+mn-lt"/>
              </a:rPr>
            </a:br>
            <a:r>
              <a:rPr lang="en-US" sz="2200">
                <a:solidFill>
                  <a:srgbClr val="374151"/>
                </a:solidFill>
                <a:ea typeface="+mn-lt"/>
                <a:cs typeface="+mn-lt"/>
              </a:rPr>
              <a:t>If not, it doesn't intersect the polygon.</a:t>
            </a:r>
            <a:endParaRPr lang="en-US" sz="2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5E9DF-C9E4-1FA1-2048-B7A49F0A99DC}"/>
              </a:ext>
            </a:extLst>
          </p:cNvPr>
          <p:cNvSpPr txBox="1"/>
          <p:nvPr/>
        </p:nvSpPr>
        <p:spPr>
          <a:xfrm>
            <a:off x="7134209" y="4874589"/>
            <a:ext cx="451037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/>
              <a:t>Image Source: </a:t>
            </a:r>
            <a:r>
              <a:rPr lang="en-US" sz="1100">
                <a:ea typeface="+mn-lt"/>
                <a:cs typeface="+mn-lt"/>
              </a:rPr>
              <a:t>https://www.codeproject.com/Articles/371959/A-brute-force-approach-to-check-if-a-line-segment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54445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B017-2911-8A7D-199C-A121A9F76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85" y="270510"/>
            <a:ext cx="11211781" cy="649288"/>
          </a:xfrm>
        </p:spPr>
        <p:txBody>
          <a:bodyPr>
            <a:normAutofit fontScale="90000"/>
          </a:bodyPr>
          <a:lstStyle/>
          <a:p>
            <a:r>
              <a:rPr lang="en-US">
                <a:cs typeface="Sabon Next LT"/>
              </a:rPr>
              <a:t>Pure Pursuit Controller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46692-2A7B-0DF7-CD05-33383CA6F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44" y="985880"/>
            <a:ext cx="11112588" cy="5590340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2200">
              <a:solidFill>
                <a:srgbClr val="374151"/>
              </a:solidFill>
              <a:ea typeface="+mn-lt"/>
              <a:cs typeface="+mn-lt"/>
            </a:endParaRPr>
          </a:p>
          <a:p>
            <a:r>
              <a:rPr lang="en-US" sz="2200">
                <a:solidFill>
                  <a:srgbClr val="374151"/>
                </a:solidFill>
                <a:ea typeface="+mn-lt"/>
                <a:cs typeface="+mn-lt"/>
              </a:rPr>
              <a:t>The controller calculates a </a:t>
            </a:r>
            <a:r>
              <a:rPr lang="en-US" sz="2200" b="1">
                <a:solidFill>
                  <a:srgbClr val="374151"/>
                </a:solidFill>
                <a:ea typeface="+mn-lt"/>
                <a:cs typeface="+mn-lt"/>
              </a:rPr>
              <a:t>lookahead point</a:t>
            </a:r>
            <a:r>
              <a:rPr lang="en-US" sz="2200">
                <a:solidFill>
                  <a:srgbClr val="374151"/>
                </a:solidFill>
                <a:ea typeface="+mn-lt"/>
                <a:cs typeface="+mn-lt"/>
              </a:rPr>
              <a:t> on the desired path and determines the </a:t>
            </a:r>
            <a:r>
              <a:rPr lang="en-US" sz="2200" b="1">
                <a:solidFill>
                  <a:srgbClr val="374151"/>
                </a:solidFill>
                <a:ea typeface="+mn-lt"/>
                <a:cs typeface="+mn-lt"/>
              </a:rPr>
              <a:t>steering angle</a:t>
            </a:r>
            <a:r>
              <a:rPr lang="en-US" sz="2200">
                <a:solidFill>
                  <a:srgbClr val="374151"/>
                </a:solidFill>
                <a:ea typeface="+mn-lt"/>
                <a:cs typeface="+mn-lt"/>
              </a:rPr>
              <a:t> required to guide the robot towards that point.</a:t>
            </a:r>
            <a:endParaRPr lang="en-US" sz="2200">
              <a:ea typeface="+mn-lt"/>
              <a:cs typeface="+mn-lt"/>
            </a:endParaRPr>
          </a:p>
          <a:p>
            <a:r>
              <a:rPr lang="en-US" sz="2200">
                <a:solidFill>
                  <a:srgbClr val="374151"/>
                </a:solidFill>
                <a:ea typeface="+mn-lt"/>
                <a:cs typeface="+mn-lt"/>
              </a:rPr>
              <a:t>The steering angle is calculated based on the </a:t>
            </a:r>
            <a:r>
              <a:rPr lang="en-US" sz="2200" b="1">
                <a:solidFill>
                  <a:srgbClr val="374151"/>
                </a:solidFill>
                <a:ea typeface="+mn-lt"/>
                <a:cs typeface="+mn-lt"/>
              </a:rPr>
              <a:t>pursuit angle</a:t>
            </a:r>
            <a:r>
              <a:rPr lang="en-US" sz="2200">
                <a:solidFill>
                  <a:srgbClr val="374151"/>
                </a:solidFill>
                <a:ea typeface="+mn-lt"/>
                <a:cs typeface="+mn-lt"/>
              </a:rPr>
              <a:t>, which is the angle between the </a:t>
            </a:r>
            <a:r>
              <a:rPr lang="en-US" sz="2200" b="1">
                <a:solidFill>
                  <a:srgbClr val="374151"/>
                </a:solidFill>
                <a:ea typeface="+mn-lt"/>
                <a:cs typeface="+mn-lt"/>
              </a:rPr>
              <a:t>robot's heading</a:t>
            </a:r>
            <a:r>
              <a:rPr lang="en-US" sz="2200">
                <a:solidFill>
                  <a:srgbClr val="374151"/>
                </a:solidFill>
                <a:ea typeface="+mn-lt"/>
                <a:cs typeface="+mn-lt"/>
              </a:rPr>
              <a:t> and a </a:t>
            </a:r>
            <a:r>
              <a:rPr lang="en-US" sz="2200" b="1">
                <a:solidFill>
                  <a:srgbClr val="374151"/>
                </a:solidFill>
                <a:ea typeface="+mn-lt"/>
                <a:cs typeface="+mn-lt"/>
              </a:rPr>
              <a:t>line connecting the robot's position to the lookahead point</a:t>
            </a:r>
            <a:r>
              <a:rPr lang="en-US" sz="2200">
                <a:solidFill>
                  <a:srgbClr val="374151"/>
                </a:solidFill>
                <a:ea typeface="+mn-lt"/>
                <a:cs typeface="+mn-lt"/>
              </a:rPr>
              <a:t>.</a:t>
            </a:r>
            <a:endParaRPr lang="en-US" sz="2200">
              <a:ea typeface="+mn-lt"/>
              <a:cs typeface="+mn-lt"/>
            </a:endParaRPr>
          </a:p>
          <a:p>
            <a:pPr lvl="1"/>
            <a:endParaRPr lang="en-US" sz="2200" b="1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4" name="Picture 4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2817D110-A498-7F64-98CB-00E6C0A3B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206" y="4052565"/>
            <a:ext cx="7847389" cy="2259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572223-1957-E33A-FB99-272F42D96C52}"/>
              </a:ext>
            </a:extLst>
          </p:cNvPr>
          <p:cNvSpPr txBox="1"/>
          <p:nvPr/>
        </p:nvSpPr>
        <p:spPr>
          <a:xfrm>
            <a:off x="2168071" y="6319761"/>
            <a:ext cx="799192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/>
              <a:t>Image Source: </a:t>
            </a:r>
            <a:r>
              <a:rPr lang="en-US" sz="1100">
                <a:ea typeface="+mn-lt"/>
                <a:cs typeface="+mn-lt"/>
              </a:rPr>
              <a:t>https://in.mathworks.com/help/nav/ug/pure-pursuit-controller.html</a:t>
            </a:r>
            <a:endParaRPr lang="en-US" sz="1100" b="1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3EF79-EAB8-93DA-8552-E8B605D4BE00}"/>
              </a:ext>
            </a:extLst>
          </p:cNvPr>
          <p:cNvSpPr txBox="1">
            <a:spLocks/>
          </p:cNvSpPr>
          <p:nvPr/>
        </p:nvSpPr>
        <p:spPr>
          <a:xfrm>
            <a:off x="10733928" y="6198722"/>
            <a:ext cx="1459509" cy="6638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rgbClr val="000000">
                    <a:alpha val="60000"/>
                  </a:srgbClr>
                </a:solidFill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97677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890B-D86F-77F7-F391-05848A4A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Sabon Next LT"/>
              </a:rPr>
              <a:t>Dynamic Office Environment (Case 1):-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808BC-D0BA-020B-570C-4D2640AAF68C}"/>
              </a:ext>
            </a:extLst>
          </p:cNvPr>
          <p:cNvSpPr txBox="1"/>
          <p:nvPr/>
        </p:nvSpPr>
        <p:spPr>
          <a:xfrm>
            <a:off x="1736766" y="16922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/>
              <a:t>A* grid</a:t>
            </a:r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225B1-CDFD-6F75-B271-A8A9BFA7FA7B}"/>
              </a:ext>
            </a:extLst>
          </p:cNvPr>
          <p:cNvSpPr txBox="1"/>
          <p:nvPr/>
        </p:nvSpPr>
        <p:spPr>
          <a:xfrm>
            <a:off x="7506194" y="16922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/>
              <a:t>Minimal Construct</a:t>
            </a:r>
            <a:endParaRPr lang="en-US" b="1"/>
          </a:p>
        </p:txBody>
      </p:sp>
      <p:pic>
        <p:nvPicPr>
          <p:cNvPr id="10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02B7AB3-52BC-F32B-2841-8BAF58FC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" y="2168525"/>
            <a:ext cx="5667433" cy="4247342"/>
          </a:xfrm>
          <a:prstGeom prst="rect">
            <a:avLst/>
          </a:prstGeom>
        </p:spPr>
      </p:pic>
      <p:pic>
        <p:nvPicPr>
          <p:cNvPr id="11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CD5813-0A8E-8B26-9718-6E63C4621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540" y="2168525"/>
            <a:ext cx="5678978" cy="420116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3D0B2D2-DD02-E767-9295-5804553ED606}"/>
              </a:ext>
            </a:extLst>
          </p:cNvPr>
          <p:cNvSpPr txBox="1">
            <a:spLocks/>
          </p:cNvSpPr>
          <p:nvPr/>
        </p:nvSpPr>
        <p:spPr>
          <a:xfrm>
            <a:off x="10733928" y="6418085"/>
            <a:ext cx="1459509" cy="4445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rgbClr val="000000">
                    <a:alpha val="60000"/>
                  </a:srgbClr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802547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890B-D86F-77F7-F391-05848A4A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Dynamic Office Environment (Case 2):-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808BC-D0BA-020B-570C-4D2640AAF68C}"/>
              </a:ext>
            </a:extLst>
          </p:cNvPr>
          <p:cNvSpPr txBox="1"/>
          <p:nvPr/>
        </p:nvSpPr>
        <p:spPr>
          <a:xfrm>
            <a:off x="1736766" y="16922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/>
              <a:t>A* grid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225B1-CDFD-6F75-B271-A8A9BFA7FA7B}"/>
              </a:ext>
            </a:extLst>
          </p:cNvPr>
          <p:cNvSpPr txBox="1"/>
          <p:nvPr/>
        </p:nvSpPr>
        <p:spPr>
          <a:xfrm>
            <a:off x="7506194" y="16922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/>
              <a:t>Minimal Construct</a:t>
            </a:r>
            <a:endParaRPr lang="en-US" b="1"/>
          </a:p>
        </p:txBody>
      </p:sp>
      <p:pic>
        <p:nvPicPr>
          <p:cNvPr id="11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4420C58F-CC3B-A776-5B0B-3D3A7E9DC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46" y="2155346"/>
            <a:ext cx="5666509" cy="4282901"/>
          </a:xfrm>
          <a:prstGeom prst="rect">
            <a:avLst/>
          </a:prstGeom>
        </p:spPr>
      </p:pic>
      <p:pic>
        <p:nvPicPr>
          <p:cNvPr id="12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7F86B7CE-074A-B512-9F64-1E37B106E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70" y="2150745"/>
            <a:ext cx="5672050" cy="430737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B8759-9ABA-02A0-6F9A-B4FE25641246}"/>
              </a:ext>
            </a:extLst>
          </p:cNvPr>
          <p:cNvSpPr txBox="1">
            <a:spLocks/>
          </p:cNvSpPr>
          <p:nvPr/>
        </p:nvSpPr>
        <p:spPr>
          <a:xfrm>
            <a:off x="10733928" y="6418085"/>
            <a:ext cx="1459509" cy="4445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rgbClr val="000000">
                    <a:alpha val="60000"/>
                  </a:srgbClr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869676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890B-D86F-77F7-F391-05848A4A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Dynamic Office Environment (Case 3):-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808BC-D0BA-020B-570C-4D2640AAF68C}"/>
              </a:ext>
            </a:extLst>
          </p:cNvPr>
          <p:cNvSpPr txBox="1"/>
          <p:nvPr/>
        </p:nvSpPr>
        <p:spPr>
          <a:xfrm>
            <a:off x="1736766" y="16922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/>
              <a:t>A* grid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225B1-CDFD-6F75-B271-A8A9BFA7FA7B}"/>
              </a:ext>
            </a:extLst>
          </p:cNvPr>
          <p:cNvSpPr txBox="1"/>
          <p:nvPr/>
        </p:nvSpPr>
        <p:spPr>
          <a:xfrm>
            <a:off x="7506194" y="16922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/>
              <a:t>Minimal Construct</a:t>
            </a:r>
            <a:endParaRPr lang="en-US" b="1"/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FC8181B-1584-0B42-E451-2B1351F25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2115820"/>
            <a:ext cx="5679440" cy="4262120"/>
          </a:xfrm>
          <a:prstGeom prst="rect">
            <a:avLst/>
          </a:prstGeom>
        </p:spPr>
      </p:pic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A1DDB90-25E8-E90F-C827-10550A35D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635" y="2115820"/>
            <a:ext cx="5667895" cy="4250575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98B12CE-D7DA-0D24-0A9B-3B3F54E29F6A}"/>
              </a:ext>
            </a:extLst>
          </p:cNvPr>
          <p:cNvSpPr txBox="1">
            <a:spLocks/>
          </p:cNvSpPr>
          <p:nvPr/>
        </p:nvSpPr>
        <p:spPr>
          <a:xfrm>
            <a:off x="10733928" y="6418085"/>
            <a:ext cx="1459509" cy="4445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rgbClr val="000000">
                    <a:alpha val="60000"/>
                  </a:srgbClr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424416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890B-D86F-77F7-F391-05848A4A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Dynamic Office Environment (Case 4):-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808BC-D0BA-020B-570C-4D2640AAF68C}"/>
              </a:ext>
            </a:extLst>
          </p:cNvPr>
          <p:cNvSpPr txBox="1"/>
          <p:nvPr/>
        </p:nvSpPr>
        <p:spPr>
          <a:xfrm>
            <a:off x="1736766" y="16922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/>
              <a:t>A* grid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225B1-CDFD-6F75-B271-A8A9BFA7FA7B}"/>
              </a:ext>
            </a:extLst>
          </p:cNvPr>
          <p:cNvSpPr txBox="1"/>
          <p:nvPr/>
        </p:nvSpPr>
        <p:spPr>
          <a:xfrm>
            <a:off x="7506194" y="16922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/>
              <a:t>Minimal Construct</a:t>
            </a:r>
            <a:endParaRPr lang="en-US" b="1"/>
          </a:p>
        </p:txBody>
      </p:sp>
      <p:pic>
        <p:nvPicPr>
          <p:cNvPr id="5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672DB180-B841-2B41-E1A6-51EA417DB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591" y="2124075"/>
            <a:ext cx="5562600" cy="4171950"/>
          </a:xfrm>
          <a:prstGeom prst="rect">
            <a:avLst/>
          </a:prstGeom>
        </p:spPr>
      </p:pic>
      <p:pic>
        <p:nvPicPr>
          <p:cNvPr id="9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9DE2EF90-8617-1C97-6BDE-6924950DA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" y="2128116"/>
            <a:ext cx="5664200" cy="4251036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771CCC1-6B7E-D294-311A-592B5CE05C76}"/>
              </a:ext>
            </a:extLst>
          </p:cNvPr>
          <p:cNvSpPr txBox="1">
            <a:spLocks/>
          </p:cNvSpPr>
          <p:nvPr/>
        </p:nvSpPr>
        <p:spPr>
          <a:xfrm>
            <a:off x="10733928" y="6418085"/>
            <a:ext cx="1459509" cy="4445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rgbClr val="000000">
                    <a:alpha val="60000"/>
                  </a:srgbClr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148082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9E72-1DAD-50C5-475B-8DAB6795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Sabon Next LT"/>
              </a:rPr>
              <a:t>Comparison </a:t>
            </a:r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03CAE46-32CB-5116-D655-AD326B326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09691"/>
              </p:ext>
            </p:extLst>
          </p:nvPr>
        </p:nvGraphicFramePr>
        <p:xfrm>
          <a:off x="6323610" y="1716974"/>
          <a:ext cx="5166682" cy="4166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142">
                  <a:extLst>
                    <a:ext uri="{9D8B030D-6E8A-4147-A177-3AD203B41FA5}">
                      <a16:colId xmlns:a16="http://schemas.microsoft.com/office/drawing/2014/main" val="3260301807"/>
                    </a:ext>
                  </a:extLst>
                </a:gridCol>
                <a:gridCol w="1628897">
                  <a:extLst>
                    <a:ext uri="{9D8B030D-6E8A-4147-A177-3AD203B41FA5}">
                      <a16:colId xmlns:a16="http://schemas.microsoft.com/office/drawing/2014/main" val="2996385616"/>
                    </a:ext>
                  </a:extLst>
                </a:gridCol>
                <a:gridCol w="1360643">
                  <a:extLst>
                    <a:ext uri="{9D8B030D-6E8A-4147-A177-3AD203B41FA5}">
                      <a16:colId xmlns:a16="http://schemas.microsoft.com/office/drawing/2014/main" val="883903029"/>
                    </a:ext>
                  </a:extLst>
                </a:gridCol>
              </a:tblGrid>
              <a:tr h="761104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Recomputed time (sec)​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Minimal Construct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effectLst/>
                          <a:latin typeface="Avenir Next LT Pro"/>
                        </a:rPr>
                        <a:t>A* Grid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722317"/>
                  </a:ext>
                </a:extLst>
              </a:tr>
              <a:tr h="851235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Case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fontAlgn="base">
                        <a:buFont typeface="Arial"/>
                        <a:buChar char="•"/>
                      </a:pPr>
                      <a:r>
                        <a:rPr lang="en-US" sz="2000">
                          <a:effectLst/>
                        </a:rPr>
                        <a:t>0.72428</a:t>
                      </a:r>
                      <a:endParaRPr lang="en-US">
                        <a:effectLst/>
                      </a:endParaRP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2000">
                          <a:effectLst/>
                        </a:rPr>
                        <a:t>0.70226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2.862</a:t>
                      </a:r>
                      <a:endParaRPr lang="en-US"/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2.4654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743329"/>
                  </a:ext>
                </a:extLst>
              </a:tr>
              <a:tr h="85123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Case 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0.72056</a:t>
                      </a:r>
                      <a:endParaRPr lang="en-US"/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0.38755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3.4207</a:t>
                      </a:r>
                      <a:endParaRPr lang="en-US"/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1.7273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849094"/>
                  </a:ext>
                </a:extLst>
              </a:tr>
              <a:tr h="85123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Case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0.66066</a:t>
                      </a: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0.37973</a:t>
                      </a:r>
                      <a:endParaRPr lang="en-US" sz="2000" b="0" i="0" u="none" strike="noStrike" noProof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2.9466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1.9843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309846"/>
                  </a:ext>
                </a:extLst>
              </a:tr>
              <a:tr h="85123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Case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0.59119</a:t>
                      </a:r>
                      <a:endParaRPr lang="en-US"/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0.27378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2.8302</a:t>
                      </a:r>
                      <a:endParaRPr lang="en-US"/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1.4022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297177"/>
                  </a:ext>
                </a:extLst>
              </a:tr>
            </a:tbl>
          </a:graphicData>
        </a:graphic>
      </p:graphicFrame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183F556-845F-0ACF-B01E-68AC43CC7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0" t="8940" r="16373" b="3118"/>
          <a:stretch/>
        </p:blipFill>
        <p:spPr>
          <a:xfrm>
            <a:off x="429492" y="1719288"/>
            <a:ext cx="5797559" cy="4184837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8A21F47-C7A6-C47A-7BA9-DAA63BB16B6D}"/>
              </a:ext>
            </a:extLst>
          </p:cNvPr>
          <p:cNvSpPr txBox="1">
            <a:spLocks/>
          </p:cNvSpPr>
          <p:nvPr/>
        </p:nvSpPr>
        <p:spPr>
          <a:xfrm>
            <a:off x="10733928" y="6418085"/>
            <a:ext cx="1459509" cy="4445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rgbClr val="000000">
                    <a:alpha val="60000"/>
                  </a:srgbClr>
                </a:solidFill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069A3E-0F5E-BE22-1179-2862F3672437}"/>
              </a:ext>
            </a:extLst>
          </p:cNvPr>
          <p:cNvSpPr txBox="1"/>
          <p:nvPr/>
        </p:nvSpPr>
        <p:spPr>
          <a:xfrm>
            <a:off x="1385454" y="6006935"/>
            <a:ext cx="38792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/>
              <a:t>Total Time taken to Reach Goal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404730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B017-2911-8A7D-199C-A121A9F76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69" y="232410"/>
            <a:ext cx="10895106" cy="706438"/>
          </a:xfrm>
        </p:spPr>
        <p:txBody>
          <a:bodyPr>
            <a:normAutofit fontScale="90000"/>
          </a:bodyPr>
          <a:lstStyle/>
          <a:p>
            <a:r>
              <a:rPr lang="en-US">
                <a:cs typeface="Sabon Next LT"/>
              </a:rPr>
              <a:t>Agenda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46692-2A7B-0DF7-CD05-33383CA6F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969" y="1233530"/>
            <a:ext cx="8492694" cy="51151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500"/>
              <a:t>Motivation</a:t>
            </a:r>
          </a:p>
          <a:p>
            <a:r>
              <a:rPr lang="en-US" sz="2500"/>
              <a:t>Introduction</a:t>
            </a:r>
          </a:p>
          <a:p>
            <a:r>
              <a:rPr lang="en-US" sz="2500"/>
              <a:t>Literature Overview</a:t>
            </a:r>
          </a:p>
          <a:p>
            <a:r>
              <a:rPr lang="en-US" sz="2500"/>
              <a:t>Implementation</a:t>
            </a:r>
          </a:p>
          <a:p>
            <a:r>
              <a:rPr lang="en-US" sz="2500"/>
              <a:t>Results and Discussion</a:t>
            </a:r>
          </a:p>
          <a:p>
            <a:r>
              <a:rPr lang="en-US" sz="2500"/>
              <a:t>Scope of Future Work</a:t>
            </a:r>
          </a:p>
          <a:p>
            <a:pPr marL="0" indent="0">
              <a:buNone/>
            </a:pPr>
            <a:endParaRPr lang="en-US" sz="2500"/>
          </a:p>
          <a:p>
            <a:pPr marL="0" indent="0">
              <a:buNone/>
            </a:pPr>
            <a:endParaRPr lang="en-US" sz="250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91AF6DA-EEC0-3742-497A-A97427D4D5A1}"/>
              </a:ext>
            </a:extLst>
          </p:cNvPr>
          <p:cNvSpPr txBox="1">
            <a:spLocks/>
          </p:cNvSpPr>
          <p:nvPr/>
        </p:nvSpPr>
        <p:spPr>
          <a:xfrm>
            <a:off x="10733928" y="6198722"/>
            <a:ext cx="1459510" cy="6638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rgbClr val="000000">
                    <a:alpha val="60000"/>
                  </a:srgbClr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16872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B3184-9942-6803-B4F1-6F96D5108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Scope for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25A65-B300-1A22-73DC-ECEBF1D33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660898"/>
            <a:ext cx="10207812" cy="32298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Robust Local planner for obstacle avoidance</a:t>
            </a:r>
          </a:p>
          <a:p>
            <a:pPr lvl="1"/>
            <a:r>
              <a:rPr lang="en-US">
                <a:ea typeface="+mn-lt"/>
                <a:cs typeface="+mn-lt"/>
              </a:rPr>
              <a:t>Code optimization in C++</a:t>
            </a:r>
          </a:p>
          <a:p>
            <a:pPr lvl="1"/>
            <a:r>
              <a:rPr lang="en-US">
                <a:ea typeface="+mn-lt"/>
                <a:cs typeface="+mn-lt"/>
              </a:rPr>
              <a:t>Implementation to different real-world scenarios</a:t>
            </a:r>
          </a:p>
          <a:p>
            <a:pPr lvl="1"/>
            <a:r>
              <a:rPr lang="en-US">
                <a:ea typeface="+mn-lt"/>
                <a:cs typeface="+mn-lt"/>
              </a:rPr>
              <a:t>Extension to 3D polytopes for UAVs, if possible</a:t>
            </a:r>
            <a:br>
              <a:rPr lang="en-US"/>
            </a:b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DEED7-BD5E-94C1-1096-CC8745E246C9}"/>
              </a:ext>
            </a:extLst>
          </p:cNvPr>
          <p:cNvSpPr txBox="1">
            <a:spLocks/>
          </p:cNvSpPr>
          <p:nvPr/>
        </p:nvSpPr>
        <p:spPr>
          <a:xfrm>
            <a:off x="10733928" y="6418085"/>
            <a:ext cx="1459509" cy="4445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rgbClr val="000000">
                    <a:alpha val="60000"/>
                  </a:srgbClr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424946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2998-B87A-7405-21E4-2C25E1282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53" y="2436607"/>
            <a:ext cx="10895106" cy="1325563"/>
          </a:xfrm>
        </p:spPr>
        <p:txBody>
          <a:bodyPr/>
          <a:lstStyle/>
          <a:p>
            <a:pPr algn="ctr"/>
            <a:r>
              <a:rPr lang="en-GB">
                <a:cs typeface="Sabon Next 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90572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B017-2911-8A7D-199C-A121A9F76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Problems Faced</a:t>
            </a:r>
            <a:endParaRPr lang="en-US" err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2E1B1B-EC03-01E1-BA03-2FCF9F95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Line Intersection Test</a:t>
            </a:r>
          </a:p>
          <a:p>
            <a:pPr lvl="1"/>
            <a:r>
              <a:rPr lang="en-GB"/>
              <a:t>Most computationally expensive function</a:t>
            </a:r>
          </a:p>
          <a:p>
            <a:pPr lvl="1"/>
            <a:r>
              <a:rPr lang="en-GB"/>
              <a:t>Could not implement a generalized version</a:t>
            </a:r>
          </a:p>
          <a:p>
            <a:r>
              <a:rPr lang="en-GB"/>
              <a:t>Generating a dynamically evolving map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F24CF67-3DE6-32DE-185B-AF77F681A759}"/>
              </a:ext>
            </a:extLst>
          </p:cNvPr>
          <p:cNvSpPr txBox="1">
            <a:spLocks/>
          </p:cNvSpPr>
          <p:nvPr/>
        </p:nvSpPr>
        <p:spPr>
          <a:xfrm>
            <a:off x="10733928" y="6198722"/>
            <a:ext cx="1459509" cy="6638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rgbClr val="000000">
                    <a:alpha val="60000"/>
                  </a:srgbClr>
                </a:solidFill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721480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2AE5-1A5D-1399-CF54-1EFAE1B7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Visibility graph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2DA816E-AB91-B1C7-D3D7-11853A32C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646" y="1781392"/>
            <a:ext cx="10296525" cy="1876425"/>
          </a:xfrm>
        </p:spPr>
      </p:pic>
      <p:pic>
        <p:nvPicPr>
          <p:cNvPr id="5" name="Picture 5" descr="Shape&#10;&#10;Description automatically generated">
            <a:extLst>
              <a:ext uri="{FF2B5EF4-FFF2-40B4-BE49-F238E27FC236}">
                <a16:creationId xmlns:a16="http://schemas.microsoft.com/office/drawing/2014/main" id="{39C2885A-3E8B-250E-10BA-833C0671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309" y="4058127"/>
            <a:ext cx="5167745" cy="19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60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B017-2911-8A7D-199C-A121A9F76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69" y="232410"/>
            <a:ext cx="10895106" cy="706438"/>
          </a:xfrm>
        </p:spPr>
        <p:txBody>
          <a:bodyPr>
            <a:normAutofit fontScale="90000"/>
          </a:bodyPr>
          <a:lstStyle/>
          <a:p>
            <a:r>
              <a:rPr lang="en-US">
                <a:cs typeface="Sabon Next LT"/>
              </a:rPr>
              <a:t>Motivation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46692-2A7B-0DF7-CD05-33383CA6F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969" y="1817400"/>
            <a:ext cx="6340044" cy="45312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/>
              <a:t>Autonomous agents face the challenge of coordinating multiple tasks (perception, motion planning, controller) on a single onboard computer </a:t>
            </a:r>
          </a:p>
          <a:p>
            <a:r>
              <a:rPr lang="en-US" sz="2200"/>
              <a:t>All these tasks are computationally expensive </a:t>
            </a:r>
          </a:p>
          <a:p>
            <a:r>
              <a:rPr lang="en-US" sz="2200"/>
              <a:t>This work focuses on reducing </a:t>
            </a:r>
            <a:r>
              <a:rPr lang="en-US" sz="2200" b="1"/>
              <a:t>onboard processing time</a:t>
            </a:r>
            <a:r>
              <a:rPr lang="en-US" sz="2200"/>
              <a:t> for </a:t>
            </a:r>
            <a:r>
              <a:rPr lang="en-US" sz="2200" b="1"/>
              <a:t>global path planning</a:t>
            </a:r>
            <a:r>
              <a:rPr lang="en-US" sz="2200"/>
              <a:t> in polygonal maps.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E0F40BB-4D05-2859-BCEB-E9E334E98754}"/>
              </a:ext>
            </a:extLst>
          </p:cNvPr>
          <p:cNvSpPr txBox="1">
            <a:spLocks/>
          </p:cNvSpPr>
          <p:nvPr/>
        </p:nvSpPr>
        <p:spPr>
          <a:xfrm>
            <a:off x="10733928" y="6198722"/>
            <a:ext cx="1459510" cy="6638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rgbClr val="000000">
                    <a:alpha val="60000"/>
                  </a:srgbClr>
                </a:solidFill>
              </a:rPr>
              <a:t>Motivation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D194E92-9DDB-41F6-EB5F-B671DC0B55CF}"/>
              </a:ext>
            </a:extLst>
          </p:cNvPr>
          <p:cNvGrpSpPr/>
          <p:nvPr/>
        </p:nvGrpSpPr>
        <p:grpSpPr>
          <a:xfrm>
            <a:off x="6922325" y="1821164"/>
            <a:ext cx="4779500" cy="3644366"/>
            <a:chOff x="6922325" y="1821164"/>
            <a:chExt cx="4779500" cy="3644366"/>
          </a:xfrm>
        </p:grpSpPr>
        <p:pic>
          <p:nvPicPr>
            <p:cNvPr id="4" name="Picture 4" descr="A person pushing a cart with a red rope around it&#10;&#10;Description automatically generated with low confidence">
              <a:extLst>
                <a:ext uri="{FF2B5EF4-FFF2-40B4-BE49-F238E27FC236}">
                  <a16:creationId xmlns:a16="http://schemas.microsoft.com/office/drawing/2014/main" id="{89304536-F571-85E2-7B0A-691E4FBA3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757" t="1422" r="3301" b="47630"/>
            <a:stretch/>
          </p:blipFill>
          <p:spPr>
            <a:xfrm>
              <a:off x="6927052" y="1821164"/>
              <a:ext cx="4774773" cy="32175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286C1F-34CD-7D7E-B548-BB810BA5CCD4}"/>
                </a:ext>
              </a:extLst>
            </p:cNvPr>
            <p:cNvSpPr txBox="1"/>
            <p:nvPr/>
          </p:nvSpPr>
          <p:spPr>
            <a:xfrm>
              <a:off x="6922325" y="5034643"/>
              <a:ext cx="4771900" cy="4308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100" b="1">
                  <a:ea typeface="+mn-lt"/>
                  <a:cs typeface="+mn-lt"/>
                </a:rPr>
                <a:t>Image Source: </a:t>
              </a:r>
              <a:r>
                <a:rPr lang="en-GB" sz="1100">
                  <a:ea typeface="+mn-lt"/>
                  <a:cs typeface="+mn-lt"/>
                </a:rPr>
                <a:t>https://techxplore.com/news/2020-04-framework-indoor-robot-humans.html</a:t>
              </a:r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602822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650E-6F45-B6F0-C2CA-8FEB19CA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259" y="78630"/>
            <a:ext cx="10895106" cy="875291"/>
          </a:xfrm>
        </p:spPr>
        <p:txBody>
          <a:bodyPr/>
          <a:lstStyle/>
          <a:p>
            <a:r>
              <a:rPr lang="en-US">
                <a:cs typeface="Sabon Next LT"/>
              </a:rPr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A1AEB-B40A-E227-A361-25BB3BDDC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42" y="947937"/>
            <a:ext cx="11274612" cy="561033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 b="1"/>
          </a:p>
          <a:p>
            <a:r>
              <a:rPr lang="en-US" sz="2200" b="1"/>
              <a:t> Traditional way of finding the shortest path</a:t>
            </a:r>
            <a:endParaRPr lang="en-US" sz="2200"/>
          </a:p>
          <a:p>
            <a:pPr lvl="1"/>
            <a:r>
              <a:rPr lang="en-US" sz="2200"/>
              <a:t>Grid based maps (blocked, free or unknown)</a:t>
            </a:r>
          </a:p>
          <a:p>
            <a:pPr lvl="1"/>
            <a:r>
              <a:rPr lang="en-US" sz="2200"/>
              <a:t>Search using A* or </a:t>
            </a:r>
            <a:r>
              <a:rPr lang="en-US" sz="2200" err="1"/>
              <a:t>Djikstra's</a:t>
            </a:r>
            <a:r>
              <a:rPr lang="en-US" sz="2200"/>
              <a:t> algorithms</a:t>
            </a:r>
          </a:p>
          <a:p>
            <a:pPr lvl="1"/>
            <a:endParaRPr lang="en-US" sz="2200"/>
          </a:p>
          <a:p>
            <a:r>
              <a:rPr lang="en-US" sz="2200" b="1"/>
              <a:t> Advantages of polygonal maps</a:t>
            </a:r>
            <a:endParaRPr lang="en-US" sz="2200"/>
          </a:p>
          <a:p>
            <a:pPr lvl="1"/>
            <a:r>
              <a:rPr lang="en-US" sz="2200"/>
              <a:t>Less time complexity</a:t>
            </a:r>
          </a:p>
          <a:p>
            <a:pPr lvl="1"/>
            <a:r>
              <a:rPr lang="en-US" sz="2200"/>
              <a:t>Less memory foot-print</a:t>
            </a:r>
          </a:p>
          <a:p>
            <a:pPr lvl="1"/>
            <a:r>
              <a:rPr lang="en-US" sz="2200"/>
              <a:t>Well suited to represent moving obstacles</a:t>
            </a:r>
          </a:p>
          <a:p>
            <a:pPr lvl="1"/>
            <a:r>
              <a:rPr lang="en-US" sz="2200"/>
              <a:t>Not prone to pitfalls of discretization</a:t>
            </a:r>
          </a:p>
          <a:p>
            <a:pPr lvl="1"/>
            <a:endParaRPr lang="en-GB" sz="2200">
              <a:ea typeface="+mn-lt"/>
              <a:cs typeface="+mn-lt"/>
            </a:endParaRPr>
          </a:p>
        </p:txBody>
      </p:sp>
      <p:pic>
        <p:nvPicPr>
          <p:cNvPr id="9" name="Picture 9" descr="Shape&#10;&#10;Description automatically generated">
            <a:extLst>
              <a:ext uri="{FF2B5EF4-FFF2-40B4-BE49-F238E27FC236}">
                <a16:creationId xmlns:a16="http://schemas.microsoft.com/office/drawing/2014/main" id="{81DD907D-D469-180F-96AE-A1387272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84" y="1602165"/>
            <a:ext cx="4590307" cy="395253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D4AFC9B-F9F4-65E0-B8A9-87604131DB7C}"/>
              </a:ext>
            </a:extLst>
          </p:cNvPr>
          <p:cNvSpPr txBox="1">
            <a:spLocks/>
          </p:cNvSpPr>
          <p:nvPr/>
        </p:nvSpPr>
        <p:spPr>
          <a:xfrm>
            <a:off x="10733928" y="6198722"/>
            <a:ext cx="1459510" cy="6638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rgbClr val="000000">
                    <a:alpha val="60000"/>
                  </a:srgbClr>
                </a:solidFill>
              </a:rPr>
              <a:t>Introduction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892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650E-6F45-B6F0-C2CA-8FEB19CA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259" y="78630"/>
            <a:ext cx="10895106" cy="875291"/>
          </a:xfrm>
        </p:spPr>
        <p:txBody>
          <a:bodyPr/>
          <a:lstStyle/>
          <a:p>
            <a:r>
              <a:rPr lang="en-US">
                <a:cs typeface="Sabon Next LT"/>
              </a:rPr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A1AEB-B40A-E227-A361-25BB3BDDC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42" y="947937"/>
            <a:ext cx="11274612" cy="561033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 sz="2200" b="1">
              <a:ea typeface="+mn-lt"/>
              <a:cs typeface="+mn-lt"/>
            </a:endParaRPr>
          </a:p>
          <a:p>
            <a:r>
              <a:rPr lang="en-GB" sz="2200" b="1">
                <a:ea typeface="+mn-lt"/>
                <a:cs typeface="+mn-lt"/>
              </a:rPr>
              <a:t>Construction Visibility Graph</a:t>
            </a:r>
            <a:r>
              <a:rPr lang="en-GB" sz="2200">
                <a:ea typeface="+mn-lt"/>
                <a:cs typeface="+mn-lt"/>
              </a:rPr>
              <a:t> </a:t>
            </a:r>
            <a:endParaRPr lang="en-US" sz="2200">
              <a:ea typeface="+mn-lt"/>
              <a:cs typeface="+mn-lt"/>
            </a:endParaRPr>
          </a:p>
          <a:p>
            <a:pPr lvl="1"/>
            <a:r>
              <a:rPr lang="en-GB" sz="2200">
                <a:ea typeface="+mn-lt"/>
                <a:cs typeface="+mn-lt"/>
              </a:rPr>
              <a:t>More time consuming than search</a:t>
            </a:r>
            <a:endParaRPr lang="en-US" sz="2200">
              <a:ea typeface="+mn-lt"/>
              <a:cs typeface="+mn-lt"/>
            </a:endParaRPr>
          </a:p>
          <a:p>
            <a:pPr lvl="1"/>
            <a:r>
              <a:rPr lang="en-GB" sz="2200">
                <a:ea typeface="+mn-lt"/>
                <a:cs typeface="+mn-lt"/>
              </a:rPr>
              <a:t>Not suitable for changing environments</a:t>
            </a:r>
            <a:br>
              <a:rPr lang="en-GB" sz="2200">
                <a:ea typeface="+mn-lt"/>
                <a:cs typeface="+mn-lt"/>
              </a:rPr>
            </a:br>
            <a:r>
              <a:rPr lang="en-GB" sz="2200">
                <a:ea typeface="+mn-lt"/>
                <a:cs typeface="+mn-lt"/>
              </a:rPr>
              <a:t> (repair or reconstruction)</a:t>
            </a:r>
          </a:p>
          <a:p>
            <a:pPr lvl="1"/>
            <a:endParaRPr lang="en-GB" sz="2200">
              <a:ea typeface="+mn-lt"/>
              <a:cs typeface="+mn-lt"/>
            </a:endParaRPr>
          </a:p>
          <a:p>
            <a:r>
              <a:rPr lang="en-GB" sz="2200" b="1">
                <a:ea typeface="+mn-lt"/>
                <a:cs typeface="+mn-lt"/>
              </a:rPr>
              <a:t>Time Complexity</a:t>
            </a:r>
            <a:endParaRPr lang="en-GB" sz="2200">
              <a:ea typeface="+mn-lt"/>
              <a:cs typeface="+mn-lt"/>
            </a:endParaRPr>
          </a:p>
          <a:p>
            <a:pPr lvl="1"/>
            <a:r>
              <a:rPr lang="en-GB" sz="2200">
                <a:ea typeface="+mn-lt"/>
                <a:cs typeface="+mn-lt"/>
              </a:rPr>
              <a:t>Upper Bound - O(n</a:t>
            </a:r>
            <a:r>
              <a:rPr lang="en-GB" sz="2200" baseline="30000">
                <a:ea typeface="+mn-lt"/>
                <a:cs typeface="+mn-lt"/>
              </a:rPr>
              <a:t>2</a:t>
            </a:r>
            <a:r>
              <a:rPr lang="en-GB" sz="2200">
                <a:ea typeface="+mn-lt"/>
                <a:cs typeface="+mn-lt"/>
              </a:rPr>
              <a:t>)</a:t>
            </a:r>
          </a:p>
          <a:p>
            <a:pPr lvl="1"/>
            <a:r>
              <a:rPr lang="en-GB" sz="2200">
                <a:ea typeface="+mn-lt"/>
                <a:cs typeface="+mn-lt"/>
              </a:rPr>
              <a:t>Lower Bound - Ω(n</a:t>
            </a:r>
            <a:r>
              <a:rPr lang="en-GB" sz="2200" baseline="30000">
                <a:ea typeface="+mn-lt"/>
                <a:cs typeface="+mn-lt"/>
              </a:rPr>
              <a:t>2</a:t>
            </a:r>
            <a:r>
              <a:rPr lang="en-GB" sz="2200">
                <a:ea typeface="+mn-lt"/>
                <a:cs typeface="+mn-lt"/>
              </a:rPr>
              <a:t>)</a:t>
            </a:r>
          </a:p>
          <a:p>
            <a:pPr lvl="1"/>
            <a:endParaRPr lang="en-GB" sz="220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D8E3CAE-B82E-8F87-ABDE-6C12E2BF1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669" y="1110269"/>
            <a:ext cx="4611496" cy="4606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83B95-BF0B-4DF7-866D-08AD0B8D65E5}"/>
              </a:ext>
            </a:extLst>
          </p:cNvPr>
          <p:cNvSpPr txBox="1"/>
          <p:nvPr/>
        </p:nvSpPr>
        <p:spPr>
          <a:xfrm>
            <a:off x="696067" y="6155775"/>
            <a:ext cx="10039199" cy="4429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100" b="1"/>
              <a:t>Reference:</a:t>
            </a:r>
            <a:r>
              <a:rPr lang="en-IN" sz="1100"/>
              <a:t> M. </a:t>
            </a:r>
            <a:r>
              <a:rPr lang="en-IN" sz="1100" err="1"/>
              <a:t>Missura</a:t>
            </a:r>
            <a:r>
              <a:rPr lang="en-IN" sz="1100"/>
              <a:t>, D. D. Lee and M. Bennewitz, "Minimal Construct: Efficient Shortest Path Finding for Mobile Robots in Polygonal Maps," 2018 IEEE/RSJ International Conference on Intelligent Robots and Systems (IROS), Madrid, Spain, 2018, pp. 7918-7923, </a:t>
            </a:r>
            <a:r>
              <a:rPr lang="en-IN" sz="1100" err="1"/>
              <a:t>doi</a:t>
            </a:r>
            <a:r>
              <a:rPr lang="en-IN" sz="1100"/>
              <a:t>: 10.1109/IROS.2018.8594124.</a:t>
            </a:r>
            <a:endParaRPr lang="en-US" sz="110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0F49995-956E-BCDB-E610-0FFD36C67EB4}"/>
              </a:ext>
            </a:extLst>
          </p:cNvPr>
          <p:cNvSpPr txBox="1">
            <a:spLocks/>
          </p:cNvSpPr>
          <p:nvPr/>
        </p:nvSpPr>
        <p:spPr>
          <a:xfrm>
            <a:off x="10733928" y="6198723"/>
            <a:ext cx="1459510" cy="6638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rgbClr val="000000">
                    <a:alpha val="60000"/>
                  </a:srgbClr>
                </a:solidFill>
              </a:rPr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7735975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F16A56-A283-FEED-A871-F55DBB021AFE}"/>
              </a:ext>
            </a:extLst>
          </p:cNvPr>
          <p:cNvSpPr txBox="1">
            <a:spLocks/>
          </p:cNvSpPr>
          <p:nvPr/>
        </p:nvSpPr>
        <p:spPr>
          <a:xfrm>
            <a:off x="462653" y="4981336"/>
            <a:ext cx="5693767" cy="14387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20B0604020202020204" pitchFamily="34" charset="0"/>
              <a:buChar char="Ø"/>
            </a:pP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507241-102B-4660-6C38-E8EE50053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319" y="1225550"/>
            <a:ext cx="5034872" cy="526928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endParaRPr lang="en-GB" b="1">
              <a:ea typeface="+mn-lt"/>
              <a:cs typeface="+mn-lt"/>
            </a:endParaRPr>
          </a:p>
          <a:p>
            <a:r>
              <a:rPr lang="en-GB" b="1">
                <a:ea typeface="+mn-lt"/>
                <a:cs typeface="+mn-lt"/>
              </a:rPr>
              <a:t>Construction Visibility Graph</a:t>
            </a:r>
            <a:r>
              <a:rPr lang="en-GB">
                <a:ea typeface="+mn-lt"/>
                <a:cs typeface="+mn-lt"/>
              </a:rPr>
              <a:t> 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GB">
                <a:ea typeface="+mn-lt"/>
                <a:cs typeface="+mn-lt"/>
              </a:rPr>
              <a:t>Compute only necessary portion during A* search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GB">
                <a:ea typeface="+mn-lt"/>
                <a:cs typeface="+mn-lt"/>
              </a:rPr>
              <a:t>Graph edges are only checked for intersection with polygons when they are popped from the priority queue</a:t>
            </a:r>
          </a:p>
          <a:p>
            <a:pPr lvl="1"/>
            <a:r>
              <a:rPr lang="en-GB">
                <a:ea typeface="+mn-lt"/>
                <a:cs typeface="+mn-lt"/>
              </a:rPr>
              <a:t>Exploiting the fact that concave corners and non-tangential edges can never be a part of shortest path</a:t>
            </a:r>
          </a:p>
          <a:p>
            <a:pPr lvl="1"/>
            <a:endParaRPr lang="en-GB">
              <a:ea typeface="+mn-lt"/>
              <a:cs typeface="+mn-lt"/>
            </a:endParaRPr>
          </a:p>
          <a:p>
            <a:r>
              <a:rPr lang="en-GB" b="1">
                <a:ea typeface="+mn-lt"/>
                <a:cs typeface="+mn-lt"/>
              </a:rPr>
              <a:t>Time Complexity</a:t>
            </a:r>
            <a:endParaRPr lang="en-GB">
              <a:ea typeface="+mn-lt"/>
              <a:cs typeface="+mn-lt"/>
            </a:endParaRPr>
          </a:p>
          <a:p>
            <a:pPr lvl="1"/>
            <a:r>
              <a:rPr lang="en-GB">
                <a:ea typeface="+mn-lt"/>
                <a:cs typeface="+mn-lt"/>
              </a:rPr>
              <a:t>Upper Bound - O(n</a:t>
            </a:r>
            <a:r>
              <a:rPr lang="en-GB" baseline="30000">
                <a:ea typeface="+mn-lt"/>
                <a:cs typeface="+mn-lt"/>
              </a:rPr>
              <a:t>2</a:t>
            </a:r>
            <a:r>
              <a:rPr lang="en-GB">
                <a:ea typeface="+mn-lt"/>
                <a:cs typeface="+mn-lt"/>
              </a:rPr>
              <a:t>)</a:t>
            </a:r>
          </a:p>
          <a:p>
            <a:pPr lvl="1"/>
            <a:r>
              <a:rPr lang="en-GB">
                <a:highlight>
                  <a:srgbClr val="FFFF00"/>
                </a:highlight>
                <a:ea typeface="+mn-lt"/>
                <a:cs typeface="+mn-lt"/>
              </a:rPr>
              <a:t>Lower Bound - Ω(n)</a:t>
            </a:r>
            <a:endParaRPr lang="en-GB">
              <a:ea typeface="+mn-lt"/>
              <a:cs typeface="+mn-lt"/>
            </a:endParaRPr>
          </a:p>
          <a:p>
            <a:pPr lvl="1"/>
            <a:endParaRPr lang="en-GB"/>
          </a:p>
          <a:p>
            <a:endParaRPr lang="en-US"/>
          </a:p>
        </p:txBody>
      </p:sp>
      <p:pic>
        <p:nvPicPr>
          <p:cNvPr id="3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7F53760-8AAD-9C0A-ADC3-B27B0106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512" y="1031049"/>
            <a:ext cx="4549422" cy="45536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4834A4-30ED-0C8C-21F7-87D9DFC28BF9}"/>
              </a:ext>
            </a:extLst>
          </p:cNvPr>
          <p:cNvSpPr txBox="1"/>
          <p:nvPr/>
        </p:nvSpPr>
        <p:spPr>
          <a:xfrm>
            <a:off x="4302950" y="5722642"/>
            <a:ext cx="64389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IN" sz="1100" b="1"/>
              <a:t>Reference:</a:t>
            </a:r>
            <a:r>
              <a:rPr lang="en-IN" sz="1100"/>
              <a:t> M. </a:t>
            </a:r>
            <a:r>
              <a:rPr lang="en-IN" sz="1100" err="1"/>
              <a:t>Missura</a:t>
            </a:r>
            <a:r>
              <a:rPr lang="en-IN" sz="1100"/>
              <a:t>, D. D. Lee and M. Bennewitz, "Minimal Construct: Efficient Shortest Path Finding for Mobile Robots in Polygonal Maps," 2018 IEEE/RSJ International Conference on Intelligent Robots and Systems (IROS), Madrid, Spain, 2018, pp. 7918-7923, </a:t>
            </a:r>
            <a:r>
              <a:rPr lang="en-IN" sz="1100" err="1"/>
              <a:t>doi</a:t>
            </a:r>
            <a:r>
              <a:rPr lang="en-IN" sz="1100"/>
              <a:t>: 10.1109/IROS.2018.8594124.</a:t>
            </a:r>
            <a:endParaRPr lang="en-US" sz="110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78A6DEE-C413-7DFC-5AF0-EDDDCA318547}"/>
              </a:ext>
            </a:extLst>
          </p:cNvPr>
          <p:cNvSpPr txBox="1">
            <a:spLocks/>
          </p:cNvSpPr>
          <p:nvPr/>
        </p:nvSpPr>
        <p:spPr>
          <a:xfrm>
            <a:off x="10733928" y="6198722"/>
            <a:ext cx="1459510" cy="6638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rgbClr val="000000">
                    <a:alpha val="60000"/>
                  </a:srgbClr>
                </a:solidFill>
              </a:rPr>
              <a:t>Literature Review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AF0E01B-D06C-25B6-34A2-350F8A4F92BF}"/>
              </a:ext>
            </a:extLst>
          </p:cNvPr>
          <p:cNvSpPr txBox="1">
            <a:spLocks/>
          </p:cNvSpPr>
          <p:nvPr/>
        </p:nvSpPr>
        <p:spPr>
          <a:xfrm>
            <a:off x="348259" y="78630"/>
            <a:ext cx="10895106" cy="875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Sabon Next LT"/>
              </a:rPr>
              <a:t>Literature Review: Minimal Construct Algorithm</a:t>
            </a:r>
          </a:p>
        </p:txBody>
      </p:sp>
    </p:spTree>
    <p:extLst>
      <p:ext uri="{BB962C8B-B14F-4D97-AF65-F5344CB8AC3E}">
        <p14:creationId xmlns:p14="http://schemas.microsoft.com/office/powerpoint/2010/main" val="2962329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B017-2911-8A7D-199C-A121A9F76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69" y="270510"/>
            <a:ext cx="10895106" cy="649288"/>
          </a:xfrm>
        </p:spPr>
        <p:txBody>
          <a:bodyPr>
            <a:normAutofit fontScale="90000"/>
          </a:bodyPr>
          <a:lstStyle/>
          <a:p>
            <a:r>
              <a:rPr lang="en-US">
                <a:cs typeface="Sabon Next LT"/>
              </a:rPr>
              <a:t>Implementation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46692-2A7B-0DF7-CD05-33383CA6F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264" y="1322347"/>
            <a:ext cx="6190925" cy="52076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Used MATLAB Robotics Toolbox</a:t>
            </a:r>
          </a:p>
          <a:p>
            <a:r>
              <a:rPr lang="en-US" sz="2200">
                <a:ea typeface="+mn-lt"/>
                <a:cs typeface="+mn-lt"/>
              </a:rPr>
              <a:t>Global Path planning:</a:t>
            </a:r>
          </a:p>
          <a:p>
            <a:pPr lvl="1"/>
            <a:r>
              <a:rPr lang="en-US" sz="2000">
                <a:ea typeface="+mn-lt"/>
                <a:cs typeface="+mn-lt"/>
              </a:rPr>
              <a:t>Used </a:t>
            </a:r>
            <a:r>
              <a:rPr lang="en-US" sz="2000" u="sng">
                <a:ea typeface="+mn-lt"/>
                <a:cs typeface="+mn-lt"/>
              </a:rPr>
              <a:t>Minimal Construct Algorithm</a:t>
            </a:r>
            <a:r>
              <a:rPr lang="en-US" sz="2000">
                <a:ea typeface="+mn-lt"/>
                <a:cs typeface="+mn-lt"/>
              </a:rPr>
              <a:t> to give shortest global path</a:t>
            </a:r>
          </a:p>
          <a:p>
            <a:pPr lvl="1"/>
            <a:r>
              <a:rPr lang="en-US" sz="2000">
                <a:ea typeface="+mn-lt"/>
                <a:cs typeface="+mn-lt"/>
              </a:rPr>
              <a:t>Compared its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 b="1" u="sng">
                <a:ea typeface="+mn-lt"/>
                <a:cs typeface="+mn-lt"/>
              </a:rPr>
              <a:t>computation time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>
                <a:ea typeface="+mn-lt"/>
                <a:cs typeface="+mn-lt"/>
              </a:rPr>
              <a:t>against the Grid based </a:t>
            </a:r>
            <a:r>
              <a:rPr lang="en-US" sz="2000" u="sng">
                <a:ea typeface="+mn-lt"/>
                <a:cs typeface="+mn-lt"/>
              </a:rPr>
              <a:t>A* algorithm</a:t>
            </a:r>
            <a:r>
              <a:rPr lang="en-US" sz="2000">
                <a:ea typeface="+mn-lt"/>
                <a:cs typeface="+mn-lt"/>
              </a:rPr>
              <a:t> </a:t>
            </a:r>
          </a:p>
          <a:p>
            <a:r>
              <a:rPr lang="en-US" sz="2200">
                <a:ea typeface="+mn-lt"/>
                <a:cs typeface="+mn-lt"/>
              </a:rPr>
              <a:t>Control:</a:t>
            </a:r>
          </a:p>
          <a:p>
            <a:pPr lvl="1"/>
            <a:r>
              <a:rPr lang="en-US" sz="2000">
                <a:ea typeface="+mn-lt"/>
                <a:cs typeface="+mn-lt"/>
              </a:rPr>
              <a:t>Used </a:t>
            </a:r>
            <a:r>
              <a:rPr lang="en-US" sz="2000" u="sng">
                <a:ea typeface="+mn-lt"/>
                <a:cs typeface="+mn-lt"/>
              </a:rPr>
              <a:t>pure pursuit controller</a:t>
            </a:r>
            <a:r>
              <a:rPr lang="en-US" sz="2000">
                <a:ea typeface="+mn-lt"/>
                <a:cs typeface="+mn-lt"/>
              </a:rPr>
              <a:t> to follow the global paths</a:t>
            </a:r>
            <a:endParaRPr lang="en-US" sz="2000"/>
          </a:p>
          <a:p>
            <a:r>
              <a:rPr lang="en-US" sz="2200">
                <a:ea typeface="+mn-lt"/>
                <a:cs typeface="+mn-lt"/>
              </a:rPr>
              <a:t>Code:</a:t>
            </a:r>
          </a:p>
          <a:p>
            <a:pPr lvl="1"/>
            <a:r>
              <a:rPr lang="en-US" sz="2200">
                <a:ea typeface="+mn-lt"/>
                <a:cs typeface="+mn-lt"/>
                <a:hlinkClick r:id="rId2"/>
              </a:rPr>
              <a:t>https://github.com/aditya-shirwatkar/CP230_HWS</a:t>
            </a:r>
            <a:endParaRPr lang="en-US" sz="2200">
              <a:ea typeface="+mn-lt"/>
              <a:cs typeface="+mn-lt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8EAF4F6-1912-21CF-672E-D2D798623A63}"/>
              </a:ext>
            </a:extLst>
          </p:cNvPr>
          <p:cNvSpPr txBox="1">
            <a:spLocks/>
          </p:cNvSpPr>
          <p:nvPr/>
        </p:nvSpPr>
        <p:spPr>
          <a:xfrm>
            <a:off x="10733928" y="6198722"/>
            <a:ext cx="1459509" cy="6638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rgbClr val="000000">
                    <a:alpha val="60000"/>
                  </a:srgbClr>
                </a:solidFill>
              </a:rPr>
              <a:t>Implementation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D4BCF607-FC5D-A518-8250-991109D8D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388" y="1317118"/>
            <a:ext cx="5306290" cy="422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6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B017-2911-8A7D-199C-A121A9F76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69" y="270510"/>
            <a:ext cx="10895106" cy="649288"/>
          </a:xfrm>
        </p:spPr>
        <p:txBody>
          <a:bodyPr>
            <a:normAutofit fontScale="90000"/>
          </a:bodyPr>
          <a:lstStyle/>
          <a:p>
            <a:r>
              <a:rPr lang="en-US">
                <a:cs typeface="Sabon Next LT"/>
              </a:rPr>
              <a:t>Implementation: Flowchart</a:t>
            </a:r>
            <a:endParaRPr lang="en-US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4DD6287E-2F00-B6B4-D0A5-40F887336A2A}"/>
              </a:ext>
            </a:extLst>
          </p:cNvPr>
          <p:cNvSpPr txBox="1">
            <a:spLocks/>
          </p:cNvSpPr>
          <p:nvPr/>
        </p:nvSpPr>
        <p:spPr>
          <a:xfrm>
            <a:off x="10733928" y="6198722"/>
            <a:ext cx="1459509" cy="6638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rgbClr val="000000">
                    <a:alpha val="60000"/>
                  </a:srgbClr>
                </a:solidFill>
              </a:rPr>
              <a:t>Implementation</a:t>
            </a:r>
          </a:p>
        </p:txBody>
      </p:sp>
      <p:pic>
        <p:nvPicPr>
          <p:cNvPr id="3" name="Picture 3" descr="Timeline&#10;&#10;Description automatically generated">
            <a:extLst>
              <a:ext uri="{FF2B5EF4-FFF2-40B4-BE49-F238E27FC236}">
                <a16:creationId xmlns:a16="http://schemas.microsoft.com/office/drawing/2014/main" id="{34080F45-B79D-2AAA-FB9F-284FC101B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80" y="1288819"/>
            <a:ext cx="10125693" cy="428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0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69EF-8FDE-A508-8D6F-171D67585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134850"/>
            <a:ext cx="10895106" cy="817563"/>
          </a:xfrm>
        </p:spPr>
        <p:txBody>
          <a:bodyPr/>
          <a:lstStyle/>
          <a:p>
            <a:r>
              <a:rPr lang="en-US">
                <a:cs typeface="Sabon Next LT"/>
              </a:rPr>
              <a:t>Minimal Construct Algorithm: Preliminaries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17EAA3-F291-A728-63B6-3EB612BB8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237385"/>
            <a:ext cx="11522262" cy="52888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Neighborhood: </a:t>
            </a:r>
            <a:r>
              <a:rPr lang="en-US" sz="2000"/>
              <a:t>All the nodes connected through an edge</a:t>
            </a:r>
            <a:endParaRPr lang="en-US" sz="2000" b="1"/>
          </a:p>
          <a:p>
            <a:r>
              <a:rPr lang="en-US" sz="2000" b="1"/>
              <a:t>Closed node</a:t>
            </a:r>
            <a:r>
              <a:rPr lang="en-US" sz="2000"/>
              <a:t>: If algo reaches a node we call it closed node</a:t>
            </a:r>
          </a:p>
          <a:p>
            <a:r>
              <a:rPr lang="en-US" sz="2000" b="1"/>
              <a:t>Parent: </a:t>
            </a:r>
            <a:r>
              <a:rPr lang="en-US" sz="2000"/>
              <a:t>The </a:t>
            </a:r>
            <a:r>
              <a:rPr lang="en-US" sz="2000" b="1" u="sng"/>
              <a:t>closest</a:t>
            </a:r>
            <a:r>
              <a:rPr lang="en-US" sz="2000"/>
              <a:t>, </a:t>
            </a:r>
            <a:r>
              <a:rPr lang="en-US" sz="2000" b="1" u="sng"/>
              <a:t>closed node</a:t>
            </a:r>
            <a:r>
              <a:rPr lang="en-US" sz="2000"/>
              <a:t> in the </a:t>
            </a:r>
            <a:r>
              <a:rPr lang="en-US" sz="2000" b="1" u="sng"/>
              <a:t>neighborhood</a:t>
            </a:r>
          </a:p>
          <a:p>
            <a:r>
              <a:rPr lang="en-US" sz="2000" b="1">
                <a:ea typeface="+mn-lt"/>
                <a:cs typeface="+mn-lt"/>
              </a:rPr>
              <a:t>Convex vertices of Polygon: </a:t>
            </a:r>
            <a:r>
              <a:rPr lang="en-US" sz="2000">
                <a:ea typeface="+mn-lt"/>
                <a:cs typeface="+mn-lt"/>
              </a:rPr>
              <a:t>All the vertices which form an</a:t>
            </a:r>
            <a:br>
              <a:rPr lang="en-US" sz="2000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external angle greater than 180°</a:t>
            </a:r>
          </a:p>
          <a:p>
            <a:r>
              <a:rPr lang="en-US" sz="2000" b="1"/>
              <a:t>Tangential point: </a:t>
            </a:r>
            <a:r>
              <a:rPr lang="en-US" sz="2000"/>
              <a:t>Point </a:t>
            </a:r>
            <a:r>
              <a:rPr lang="en-US" sz="2000" err="1"/>
              <a:t>V</a:t>
            </a:r>
            <a:r>
              <a:rPr lang="en-US" sz="2000" baseline="-25000" err="1"/>
              <a:t>j</a:t>
            </a:r>
            <a:r>
              <a:rPr lang="en-US" sz="2000"/>
              <a:t> is tangential w.r.t V</a:t>
            </a:r>
            <a:r>
              <a:rPr lang="en-US" sz="2000" baseline="-25000"/>
              <a:t>i</a:t>
            </a:r>
            <a:r>
              <a:rPr lang="en-US" sz="2000"/>
              <a:t> if, V</a:t>
            </a:r>
            <a:r>
              <a:rPr lang="en-US" sz="2000" baseline="-25000"/>
              <a:t>j</a:t>
            </a:r>
            <a:r>
              <a:rPr lang="en-US" sz="2000"/>
              <a:t>+1 and V</a:t>
            </a:r>
            <a:r>
              <a:rPr lang="en-US" sz="2000" baseline="-25000"/>
              <a:t>j</a:t>
            </a:r>
            <a:r>
              <a:rPr lang="en-US" sz="2000"/>
              <a:t>-1</a:t>
            </a:r>
            <a:br>
              <a:rPr lang="en-US" sz="2000"/>
            </a:br>
            <a:r>
              <a:rPr lang="en-US" sz="2000"/>
              <a:t>are on the same side of the line V</a:t>
            </a:r>
            <a:r>
              <a:rPr lang="en-US" sz="2000" baseline="-25000"/>
              <a:t>i</a:t>
            </a:r>
            <a:r>
              <a:rPr lang="en-US" sz="2000"/>
              <a:t>-</a:t>
            </a:r>
            <a:r>
              <a:rPr lang="en-US" sz="2000" err="1"/>
              <a:t>V</a:t>
            </a:r>
            <a:r>
              <a:rPr lang="en-US" sz="2000" baseline="-25000" err="1"/>
              <a:t>j</a:t>
            </a:r>
            <a:endParaRPr lang="en-US" sz="2000"/>
          </a:p>
          <a:p>
            <a:pPr lvl="1">
              <a:buFont typeface="Wingdings" panose="020B0604020202020204" pitchFamily="34" charset="0"/>
              <a:buChar char="Ø"/>
            </a:pPr>
            <a:endParaRPr lang="en-US" b="1"/>
          </a:p>
          <a:p>
            <a:pPr>
              <a:buFont typeface="Wingdings" panose="020B0604020202020204" pitchFamily="34" charset="0"/>
              <a:buChar char="Ø"/>
            </a:pPr>
            <a:endParaRPr lang="en-US" b="1"/>
          </a:p>
        </p:txBody>
      </p:sp>
      <p:pic>
        <p:nvPicPr>
          <p:cNvPr id="4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0F92E05A-3E24-1CB0-6A14-6AFCB3F99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739" y="4426188"/>
            <a:ext cx="4845454" cy="1631361"/>
          </a:xfrm>
          <a:prstGeom prst="rect">
            <a:avLst/>
          </a:prstGeom>
        </p:spPr>
      </p:pic>
      <p:pic>
        <p:nvPicPr>
          <p:cNvPr id="6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699AC3D1-AD30-38A3-550A-BF35E2D96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712" y="950523"/>
            <a:ext cx="4218420" cy="282735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3FBE78C-A8EF-F606-44E7-216D31E9F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271" y="3234332"/>
            <a:ext cx="2772888" cy="216915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D3CA54B-E783-42FB-E420-0C85299A2E0D}"/>
              </a:ext>
            </a:extLst>
          </p:cNvPr>
          <p:cNvSpPr txBox="1">
            <a:spLocks/>
          </p:cNvSpPr>
          <p:nvPr/>
        </p:nvSpPr>
        <p:spPr>
          <a:xfrm>
            <a:off x="10733928" y="6198722"/>
            <a:ext cx="1459510" cy="6638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rgbClr val="000000">
                    <a:alpha val="60000"/>
                  </a:srgbClr>
                </a:solidFill>
              </a:rPr>
              <a:t>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475776-8E38-9293-05DC-B0C33CAB5ABB}"/>
              </a:ext>
            </a:extLst>
          </p:cNvPr>
          <p:cNvSpPr txBox="1"/>
          <p:nvPr/>
        </p:nvSpPr>
        <p:spPr>
          <a:xfrm>
            <a:off x="458561" y="6197559"/>
            <a:ext cx="1026461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IN" sz="1100" b="1"/>
              <a:t>Reference:</a:t>
            </a:r>
            <a:r>
              <a:rPr lang="en-IN" sz="1100"/>
              <a:t> M. </a:t>
            </a:r>
            <a:r>
              <a:rPr lang="en-IN" sz="1100" err="1"/>
              <a:t>Missura</a:t>
            </a:r>
            <a:r>
              <a:rPr lang="en-IN" sz="1100"/>
              <a:t>, D. D. Lee and M. Bennewitz, "Minimal Construct: Efficient Shortest Path Finding for Mobile Robots in Polygonal Maps," 2018 IEEE/RSJ International Conference on Intelligent Robots and Systems (IROS), Madrid, Spain, 2018, pp. 7918-7923, </a:t>
            </a:r>
            <a:r>
              <a:rPr lang="en-IN" sz="1100" err="1"/>
              <a:t>doi</a:t>
            </a:r>
            <a:r>
              <a:rPr lang="en-IN" sz="1100"/>
              <a:t>: 10.1109/IROS.2018.8594124.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608843487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DarkSeedRightStep">
      <a:dk1>
        <a:srgbClr val="000000"/>
      </a:dk1>
      <a:lt1>
        <a:srgbClr val="FFFFFF"/>
      </a:lt1>
      <a:dk2>
        <a:srgbClr val="211B37"/>
      </a:dk2>
      <a:lt2>
        <a:srgbClr val="E8E2E5"/>
      </a:lt2>
      <a:accent1>
        <a:srgbClr val="20B574"/>
      </a:accent1>
      <a:accent2>
        <a:srgbClr val="13B3B0"/>
      </a:accent2>
      <a:accent3>
        <a:srgbClr val="299BE7"/>
      </a:accent3>
      <a:accent4>
        <a:srgbClr val="173AD5"/>
      </a:accent4>
      <a:accent5>
        <a:srgbClr val="5529E7"/>
      </a:accent5>
      <a:accent6>
        <a:srgbClr val="9217D5"/>
      </a:accent6>
      <a:hlink>
        <a:srgbClr val="81872D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1005</Words>
  <Application>Microsoft Office PowerPoint</Application>
  <PresentationFormat>Widescreen</PresentationFormat>
  <Paragraphs>156</Paragraphs>
  <Slides>23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Avenir Next LT Pro</vt:lpstr>
      <vt:lpstr>AvenirNext LT Pro Medium</vt:lpstr>
      <vt:lpstr>Calibri</vt:lpstr>
      <vt:lpstr>Sabon Next LT</vt:lpstr>
      <vt:lpstr>Segoe UI</vt:lpstr>
      <vt:lpstr>Wingdings</vt:lpstr>
      <vt:lpstr>DappledVTI</vt:lpstr>
      <vt:lpstr>Reducing Onboard Processing Time for Path Planning in Dynamic Environments </vt:lpstr>
      <vt:lpstr>Agenda</vt:lpstr>
      <vt:lpstr>Motivation</vt:lpstr>
      <vt:lpstr>Introduction</vt:lpstr>
      <vt:lpstr>Literature Review</vt:lpstr>
      <vt:lpstr>PowerPoint Presentation</vt:lpstr>
      <vt:lpstr>Implementation</vt:lpstr>
      <vt:lpstr>Implementation: Flowchart</vt:lpstr>
      <vt:lpstr>Minimal Construct Algorithm: Preliminaries</vt:lpstr>
      <vt:lpstr>Minimal Construct Algorithm: Overview</vt:lpstr>
      <vt:lpstr>Minimal Construct Algorithm: Example</vt:lpstr>
      <vt:lpstr>Minimal Construct Algorithm: Example</vt:lpstr>
      <vt:lpstr>Minimal Construct Algorithm:  Line Intersection Test</vt:lpstr>
      <vt:lpstr>Pure Pursuit Controller</vt:lpstr>
      <vt:lpstr>Dynamic Office Environment (Case 1):-</vt:lpstr>
      <vt:lpstr>Dynamic Office Environment (Case 2):-</vt:lpstr>
      <vt:lpstr>Dynamic Office Environment (Case 3):-</vt:lpstr>
      <vt:lpstr>Dynamic Office Environment (Case 4):-</vt:lpstr>
      <vt:lpstr>Comparison </vt:lpstr>
      <vt:lpstr>Scope for future work</vt:lpstr>
      <vt:lpstr>Thank You!</vt:lpstr>
      <vt:lpstr>Problems Faced</vt:lpstr>
      <vt:lpstr>Visibility graph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Shirwatkar Aditya Rajesh</cp:lastModifiedBy>
  <cp:revision>5</cp:revision>
  <dcterms:created xsi:type="dcterms:W3CDTF">2013-07-15T20:26:40Z</dcterms:created>
  <dcterms:modified xsi:type="dcterms:W3CDTF">2023-05-06T11:25:06Z</dcterms:modified>
</cp:coreProperties>
</file>